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5"/>
  </p:notesMasterIdLst>
  <p:sldIdLst>
    <p:sldId id="308" r:id="rId2"/>
    <p:sldId id="309" r:id="rId3"/>
    <p:sldId id="312" r:id="rId4"/>
    <p:sldId id="310" r:id="rId5"/>
    <p:sldId id="311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  <a:lvl6pPr>
              <a:defRPr sz="22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en-US" altLang="zh-CN" dirty="0" smtClean="0"/>
          </a:p>
          <a:p>
            <a:pPr lvl="5"/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200">
          <a:solidFill>
            <a:srgbClr val="7030A0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248150" cy="2286000"/>
          </a:xfrm>
        </p:spPr>
        <p:txBody>
          <a:bodyPr/>
          <a:lstStyle/>
          <a:p>
            <a:pPr algn="ctr"/>
            <a:r>
              <a:rPr lang="zh-CN" altLang="zh-CN" dirty="0"/>
              <a:t>第五节</a:t>
            </a:r>
            <a:r>
              <a:rPr lang="en-US" altLang="zh-CN" dirty="0"/>
              <a:t>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其他</a:t>
            </a:r>
            <a:r>
              <a:rPr lang="zh-CN" altLang="zh-CN" dirty="0"/>
              <a:t>体液检查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脑</a:t>
            </a:r>
            <a:r>
              <a:rPr lang="zh-CN" altLang="zh-CN" dirty="0"/>
              <a:t>和</a:t>
            </a:r>
            <a:r>
              <a:rPr lang="zh-CN" altLang="zh-CN" dirty="0" smtClean="0"/>
              <a:t>蛛网膜下腔出血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出现</a:t>
            </a:r>
            <a:r>
              <a:rPr lang="zh-CN" altLang="zh-CN" dirty="0"/>
              <a:t>大量红细胞，白细胞以中性粒细胞</a:t>
            </a:r>
            <a:r>
              <a:rPr lang="zh-CN" altLang="zh-CN" dirty="0" smtClean="0"/>
              <a:t>为主</a:t>
            </a:r>
            <a:endParaRPr lang="zh-CN" altLang="zh-CN" dirty="0"/>
          </a:p>
          <a:p>
            <a:pPr lvl="2"/>
            <a:r>
              <a:rPr lang="zh-CN" altLang="zh-CN" dirty="0" smtClean="0"/>
              <a:t>神经系统肿瘤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细胞</a:t>
            </a:r>
            <a:r>
              <a:rPr lang="zh-CN" altLang="zh-CN" dirty="0"/>
              <a:t>数可正常或轻度增加，以淋巴细胞</a:t>
            </a:r>
            <a:r>
              <a:rPr lang="zh-CN" altLang="zh-CN" dirty="0" smtClean="0"/>
              <a:t>为主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以</a:t>
            </a:r>
            <a:r>
              <a:rPr lang="zh-CN" altLang="zh-CN" dirty="0"/>
              <a:t>找到肿瘤细胞为诊断</a:t>
            </a:r>
            <a:r>
              <a:rPr lang="zh-CN" altLang="zh-CN" dirty="0" smtClean="0"/>
              <a:t>依据</a:t>
            </a:r>
            <a:endParaRPr lang="zh-CN" altLang="zh-CN" dirty="0"/>
          </a:p>
          <a:p>
            <a:pPr lvl="2"/>
            <a:r>
              <a:rPr lang="zh-CN" altLang="zh-CN" dirty="0" smtClean="0"/>
              <a:t>发现细菌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化脓性脑膜炎</a:t>
            </a:r>
            <a:r>
              <a:rPr lang="zh-CN" altLang="en-US" dirty="0" smtClean="0"/>
              <a:t>：</a:t>
            </a:r>
            <a:r>
              <a:rPr lang="zh-CN" altLang="zh-CN" dirty="0" smtClean="0"/>
              <a:t>革</a:t>
            </a:r>
            <a:r>
              <a:rPr lang="zh-CN" altLang="zh-CN" dirty="0"/>
              <a:t>兰</a:t>
            </a:r>
            <a:r>
              <a:rPr lang="zh-CN" altLang="zh-CN" dirty="0" smtClean="0"/>
              <a:t>染色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结核性脑膜炎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抗</a:t>
            </a:r>
            <a:r>
              <a:rPr lang="zh-CN" altLang="zh-CN" dirty="0"/>
              <a:t>酸</a:t>
            </a:r>
            <a:r>
              <a:rPr lang="zh-CN" altLang="zh-CN" dirty="0" smtClean="0"/>
              <a:t>染色</a:t>
            </a:r>
            <a:endParaRPr lang="en-US" altLang="zh-CN" dirty="0" smtClean="0"/>
          </a:p>
          <a:p>
            <a:pPr lvl="3"/>
            <a:r>
              <a:rPr lang="zh-CN" altLang="zh-CN" dirty="0"/>
              <a:t>新隐球菌</a:t>
            </a:r>
            <a:r>
              <a:rPr lang="zh-CN" altLang="zh-CN" dirty="0" smtClean="0"/>
              <a:t>脑膜炎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墨汁染色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（一）理学检查</a:t>
            </a:r>
          </a:p>
          <a:p>
            <a:pPr lvl="1"/>
            <a:r>
              <a:rPr lang="en-US" altLang="zh-CN" dirty="0"/>
              <a:t>1</a:t>
            </a:r>
            <a:r>
              <a:rPr lang="zh-CN" altLang="zh-CN" dirty="0"/>
              <a:t>．颜色与</a:t>
            </a:r>
            <a:r>
              <a:rPr lang="zh-CN" altLang="zh-CN" dirty="0" smtClean="0"/>
              <a:t>透明度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为淡黄色</a:t>
            </a:r>
            <a:r>
              <a:rPr lang="zh-CN" altLang="zh-CN" dirty="0" smtClean="0"/>
              <a:t>半透明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渗出液</a:t>
            </a:r>
            <a:r>
              <a:rPr lang="zh-CN" altLang="en-US" dirty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为</a:t>
            </a:r>
            <a:r>
              <a:rPr lang="zh-CN" altLang="zh-CN" dirty="0" smtClean="0"/>
              <a:t>深黄色</a:t>
            </a:r>
            <a:r>
              <a:rPr lang="zh-CN" altLang="zh-CN" dirty="0"/>
              <a:t>，常呈不同程度的</a:t>
            </a:r>
            <a:r>
              <a:rPr lang="zh-CN" altLang="zh-CN" dirty="0" smtClean="0"/>
              <a:t>混浊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黄色</a:t>
            </a:r>
            <a:r>
              <a:rPr lang="zh-CN" altLang="zh-CN" dirty="0"/>
              <a:t>脓</a:t>
            </a:r>
            <a:r>
              <a:rPr lang="zh-CN" altLang="zh-CN" dirty="0" smtClean="0"/>
              <a:t>样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化脓性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红色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见于恶性肿瘤</a:t>
            </a:r>
            <a:r>
              <a:rPr lang="zh-CN" altLang="zh-CN" dirty="0"/>
              <a:t>、</a:t>
            </a:r>
            <a:r>
              <a:rPr lang="zh-CN" altLang="zh-CN" dirty="0" smtClean="0"/>
              <a:t>结核病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黄绿色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铜绿假单胞菌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乳白色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淋巴管阻塞</a:t>
            </a:r>
            <a:r>
              <a:rPr lang="zh-CN" altLang="zh-CN" dirty="0" smtClean="0"/>
              <a:t>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zh-CN" altLang="zh-CN" dirty="0" smtClean="0"/>
              <a:t>凝块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一般</a:t>
            </a:r>
            <a:r>
              <a:rPr lang="zh-CN" altLang="zh-CN" dirty="0"/>
              <a:t>不易</a:t>
            </a:r>
            <a:r>
              <a:rPr lang="zh-CN" altLang="zh-CN" dirty="0" smtClean="0"/>
              <a:t>凝固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渗出液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含有</a:t>
            </a:r>
            <a:r>
              <a:rPr lang="zh-CN" altLang="zh-CN" dirty="0"/>
              <a:t>纤维蛋白及组织裂解产物，易出现</a:t>
            </a:r>
            <a:r>
              <a:rPr lang="zh-CN" altLang="zh-CN" dirty="0" smtClean="0"/>
              <a:t>凝固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zh-CN" altLang="zh-CN" dirty="0" smtClean="0"/>
              <a:t>比重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漏出液</a:t>
            </a:r>
            <a:r>
              <a:rPr lang="zh-CN" altLang="zh-CN" dirty="0"/>
              <a:t>比重多＜</a:t>
            </a:r>
            <a:r>
              <a:rPr lang="en-US" altLang="zh-CN" dirty="0"/>
              <a:t>1.018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渗出液</a:t>
            </a:r>
            <a:r>
              <a:rPr lang="zh-CN" altLang="zh-CN" dirty="0"/>
              <a:t>含有多量蛋白及细胞，比重多＞</a:t>
            </a:r>
            <a:r>
              <a:rPr lang="en-US" altLang="zh-CN" dirty="0" smtClean="0"/>
              <a:t>1.018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5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（二）化学检查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 smtClean="0"/>
              <a:t>．</a:t>
            </a:r>
            <a:r>
              <a:rPr lang="zh-CN" altLang="en-US" u="sng" dirty="0" smtClean="0"/>
              <a:t>黏</a:t>
            </a:r>
            <a:r>
              <a:rPr lang="zh-CN" altLang="zh-CN" u="sng" dirty="0" smtClean="0"/>
              <a:t>蛋白</a:t>
            </a:r>
            <a:r>
              <a:rPr lang="zh-CN" altLang="zh-CN" u="sng" dirty="0"/>
              <a:t>定性试验（</a:t>
            </a:r>
            <a:r>
              <a:rPr lang="en-US" altLang="zh-CN" u="sng" dirty="0" err="1"/>
              <a:t>rivalta</a:t>
            </a:r>
            <a:r>
              <a:rPr lang="en-US" altLang="zh-CN" u="sng" dirty="0"/>
              <a:t> test</a:t>
            </a:r>
            <a:r>
              <a:rPr lang="zh-CN" altLang="zh-CN" u="sng" dirty="0" smtClean="0"/>
              <a:t>）</a:t>
            </a:r>
            <a:endParaRPr lang="en-US" altLang="zh-CN" u="sng" dirty="0" smtClean="0"/>
          </a:p>
          <a:p>
            <a:pPr lvl="2"/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呈</a:t>
            </a:r>
            <a:r>
              <a:rPr lang="zh-CN" altLang="zh-CN" dirty="0" smtClean="0"/>
              <a:t>阴性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渗出液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呈阳性</a:t>
            </a:r>
            <a:r>
              <a:rPr lang="zh-CN" altLang="zh-CN" dirty="0" smtClean="0"/>
              <a:t>反应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．蛋白</a:t>
            </a:r>
            <a:r>
              <a:rPr lang="zh-CN" altLang="zh-CN" dirty="0" smtClean="0"/>
              <a:t>定量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蛋白</a:t>
            </a:r>
            <a:r>
              <a:rPr lang="zh-CN" altLang="zh-CN" dirty="0"/>
              <a:t>总量多＜</a:t>
            </a:r>
            <a:r>
              <a:rPr lang="en-US" altLang="zh-CN" dirty="0" smtClean="0"/>
              <a:t>25g/L</a:t>
            </a:r>
          </a:p>
          <a:p>
            <a:pPr lvl="2"/>
            <a:r>
              <a:rPr lang="zh-CN" altLang="zh-CN" dirty="0" smtClean="0"/>
              <a:t>渗出液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蛋白</a:t>
            </a:r>
            <a:r>
              <a:rPr lang="zh-CN" altLang="zh-CN" dirty="0"/>
              <a:t>总量多＞</a:t>
            </a:r>
            <a:r>
              <a:rPr lang="en-US" altLang="zh-CN" dirty="0" smtClean="0"/>
              <a:t>30g/L</a:t>
            </a:r>
          </a:p>
          <a:p>
            <a:pPr lvl="2"/>
            <a:r>
              <a:rPr lang="zh-CN" altLang="zh-CN" dirty="0" smtClean="0"/>
              <a:t>癌</a:t>
            </a:r>
            <a:r>
              <a:rPr lang="zh-CN" altLang="zh-CN" dirty="0"/>
              <a:t>性积液</a:t>
            </a:r>
            <a:r>
              <a:rPr lang="zh-CN" altLang="zh-CN" dirty="0" smtClean="0"/>
              <a:t>时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蛋白质</a:t>
            </a:r>
            <a:r>
              <a:rPr lang="zh-CN" altLang="zh-CN" dirty="0"/>
              <a:t>可介于</a:t>
            </a:r>
            <a:r>
              <a:rPr lang="en-US" altLang="zh-CN" dirty="0"/>
              <a:t>25</a:t>
            </a:r>
            <a:r>
              <a:rPr lang="zh-CN" altLang="zh-CN" dirty="0"/>
              <a:t>～</a:t>
            </a:r>
            <a:r>
              <a:rPr lang="en-US" altLang="zh-CN" dirty="0"/>
              <a:t>30g/L</a:t>
            </a:r>
            <a:r>
              <a:rPr lang="zh-CN" altLang="zh-CN" dirty="0" smtClean="0"/>
              <a:t>之间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．葡萄糖</a:t>
            </a:r>
            <a:r>
              <a:rPr lang="zh-CN" altLang="zh-CN" dirty="0" smtClean="0"/>
              <a:t>定量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漏出液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葡萄糖</a:t>
            </a:r>
            <a:r>
              <a:rPr lang="zh-CN" altLang="zh-CN" dirty="0"/>
              <a:t>含量与血糖</a:t>
            </a:r>
            <a:r>
              <a:rPr lang="zh-CN" altLang="zh-CN" dirty="0" smtClean="0"/>
              <a:t>相似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渗出液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葡萄糖</a:t>
            </a:r>
            <a:r>
              <a:rPr lang="zh-CN" altLang="zh-CN" dirty="0"/>
              <a:t>常因细菌或细胞酶的分解而减少，甚至无</a:t>
            </a:r>
            <a:r>
              <a:rPr lang="zh-CN" altLang="zh-CN" dirty="0" smtClean="0"/>
              <a:t>糖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癌</a:t>
            </a:r>
            <a:r>
              <a:rPr lang="zh-CN" altLang="zh-CN" dirty="0"/>
              <a:t>性积</a:t>
            </a:r>
            <a:r>
              <a:rPr lang="zh-CN" altLang="zh-CN" dirty="0" smtClean="0"/>
              <a:t>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葡萄糖</a:t>
            </a:r>
            <a:r>
              <a:rPr lang="zh-CN" altLang="zh-CN" dirty="0"/>
              <a:t>含量减少，若明显减少提示肿瘤广泛</a:t>
            </a:r>
            <a:r>
              <a:rPr lang="zh-CN" altLang="zh-CN" dirty="0" smtClean="0"/>
              <a:t>浸润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类风湿</a:t>
            </a:r>
            <a:r>
              <a:rPr lang="zh-CN" altLang="zh-CN" dirty="0"/>
              <a:t>性积</a:t>
            </a:r>
            <a:r>
              <a:rPr lang="zh-CN" altLang="zh-CN" dirty="0" smtClean="0"/>
              <a:t>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葡萄糖</a:t>
            </a:r>
            <a:r>
              <a:rPr lang="zh-CN" altLang="zh-CN" dirty="0"/>
              <a:t>含量多＜</a:t>
            </a:r>
            <a:r>
              <a:rPr lang="en-US" altLang="zh-CN" dirty="0" smtClean="0"/>
              <a:t>3.33mmol/L</a:t>
            </a:r>
          </a:p>
          <a:p>
            <a:pPr lvl="3"/>
            <a:r>
              <a:rPr lang="zh-CN" altLang="zh-CN" dirty="0" smtClean="0"/>
              <a:t>红斑狼疮</a:t>
            </a:r>
            <a:r>
              <a:rPr lang="zh-CN" altLang="zh-CN" dirty="0"/>
              <a:t>性积</a:t>
            </a:r>
            <a:r>
              <a:rPr lang="zh-CN" altLang="zh-CN" dirty="0" smtClean="0"/>
              <a:t>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葡萄糖</a:t>
            </a:r>
            <a:r>
              <a:rPr lang="zh-CN" altLang="zh-CN" dirty="0"/>
              <a:t>含量基本</a:t>
            </a:r>
            <a:r>
              <a:rPr lang="zh-CN" altLang="zh-CN" dirty="0" smtClean="0"/>
              <a:t>正常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．酶学测定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187957"/>
              </p:ext>
            </p:extLst>
          </p:nvPr>
        </p:nvGraphicFramePr>
        <p:xfrm>
          <a:off x="395537" y="2118370"/>
          <a:ext cx="8064896" cy="4276167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2316009"/>
                <a:gridCol w="5748887"/>
              </a:tblGrid>
              <a:tr h="411197">
                <a:tc>
                  <a:txBody>
                    <a:bodyPr/>
                    <a:lstStyle/>
                    <a:p>
                      <a:pPr marR="1371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酶测定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1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临床意义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549"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乳酸脱氢酶（</a:t>
                      </a:r>
                      <a:r>
                        <a:rPr lang="en-US" sz="1600" kern="100">
                          <a:effectLst/>
                        </a:rPr>
                        <a:t>LD</a:t>
                      </a:r>
                      <a:r>
                        <a:rPr lang="zh-CN" sz="1600" kern="100">
                          <a:effectLst/>
                        </a:rPr>
                        <a:t>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漏出液</a:t>
                      </a:r>
                      <a:r>
                        <a:rPr lang="en-US" sz="1600" kern="100">
                          <a:effectLst/>
                        </a:rPr>
                        <a:t>LD</a:t>
                      </a:r>
                      <a:r>
                        <a:rPr lang="zh-CN" sz="1600" kern="100">
                          <a:effectLst/>
                        </a:rPr>
                        <a:t>活性与正常血清相近；渗出液</a:t>
                      </a:r>
                      <a:r>
                        <a:rPr lang="en-US" sz="1600" kern="100">
                          <a:effectLst/>
                        </a:rPr>
                        <a:t>LD</a:t>
                      </a:r>
                      <a:r>
                        <a:rPr lang="zh-CN" sz="1600" kern="100">
                          <a:effectLst/>
                        </a:rPr>
                        <a:t>活性＞</a:t>
                      </a:r>
                      <a:r>
                        <a:rPr lang="en-US" sz="1600" kern="100">
                          <a:effectLst/>
                        </a:rPr>
                        <a:t>200U/L</a:t>
                      </a:r>
                      <a:r>
                        <a:rPr lang="zh-CN" sz="1600" kern="100">
                          <a:effectLst/>
                        </a:rPr>
                        <a:t>；化脓性积液</a:t>
                      </a:r>
                      <a:r>
                        <a:rPr lang="en-US" sz="1600" kern="100">
                          <a:effectLst/>
                        </a:rPr>
                        <a:t>LD</a:t>
                      </a:r>
                      <a:r>
                        <a:rPr lang="zh-CN" sz="1600" kern="100">
                          <a:effectLst/>
                        </a:rPr>
                        <a:t>活性显著增高，癌性积液中度增高，结核性积液略高于正常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55"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溶菌酶（</a:t>
                      </a:r>
                      <a:r>
                        <a:rPr lang="en-US" sz="1600" kern="0">
                          <a:effectLst/>
                        </a:rPr>
                        <a:t>Lys</a:t>
                      </a:r>
                      <a:r>
                        <a:rPr lang="zh-CN" sz="1600" kern="0">
                          <a:effectLst/>
                        </a:rPr>
                        <a:t>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结核性积液</a:t>
                      </a:r>
                      <a:r>
                        <a:rPr lang="en-US" sz="1600" kern="0" dirty="0">
                          <a:effectLst/>
                        </a:rPr>
                        <a:t>Lys/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Lys</a:t>
                      </a:r>
                      <a:r>
                        <a:rPr lang="zh-CN" sz="1600" kern="0" dirty="0">
                          <a:effectLst/>
                        </a:rPr>
                        <a:t>＞</a:t>
                      </a:r>
                      <a:r>
                        <a:rPr lang="en-US" sz="1600" kern="0" dirty="0">
                          <a:effectLst/>
                        </a:rPr>
                        <a:t>1.0</a:t>
                      </a:r>
                      <a:r>
                        <a:rPr lang="zh-CN" sz="1600" kern="0" dirty="0">
                          <a:effectLst/>
                        </a:rPr>
                        <a:t>；癌性积液</a:t>
                      </a:r>
                      <a:r>
                        <a:rPr lang="en-US" sz="1600" kern="0" dirty="0">
                          <a:effectLst/>
                        </a:rPr>
                        <a:t>Lys/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Lys</a:t>
                      </a:r>
                      <a:r>
                        <a:rPr lang="zh-CN" sz="1600" kern="0" dirty="0">
                          <a:effectLst/>
                        </a:rPr>
                        <a:t>＜</a:t>
                      </a:r>
                      <a:r>
                        <a:rPr lang="en-US" sz="1600" kern="0" dirty="0">
                          <a:effectLst/>
                        </a:rPr>
                        <a:t>1.0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55"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腺苷脱氨酶（</a:t>
                      </a:r>
                      <a:r>
                        <a:rPr lang="en-US" sz="1600" kern="100">
                          <a:effectLst/>
                        </a:rPr>
                        <a:t>ADA</a:t>
                      </a:r>
                      <a:r>
                        <a:rPr lang="zh-CN" sz="1600" kern="100">
                          <a:effectLst/>
                        </a:rPr>
                        <a:t>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结核性积液</a:t>
                      </a:r>
                      <a:r>
                        <a:rPr lang="en-US" sz="1600" kern="100">
                          <a:effectLst/>
                        </a:rPr>
                        <a:t>ADA</a:t>
                      </a:r>
                      <a:r>
                        <a:rPr lang="zh-CN" sz="1600" kern="100">
                          <a:effectLst/>
                        </a:rPr>
                        <a:t>活性常＞</a:t>
                      </a:r>
                      <a:r>
                        <a:rPr lang="en-US" sz="1600" kern="100">
                          <a:effectLst/>
                        </a:rPr>
                        <a:t>40U/L</a:t>
                      </a:r>
                      <a:r>
                        <a:rPr lang="zh-CN" sz="1600" kern="100">
                          <a:effectLst/>
                        </a:rPr>
                        <a:t>，癌性次之，漏出液最低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352"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淀粉酶（</a:t>
                      </a:r>
                      <a:r>
                        <a:rPr lang="en-US" sz="1600" kern="0">
                          <a:effectLst/>
                        </a:rPr>
                        <a:t>AMY</a:t>
                      </a:r>
                      <a:r>
                        <a:rPr lang="zh-CN" sz="1600" kern="0">
                          <a:effectLst/>
                        </a:rPr>
                        <a:t>）</a:t>
                      </a:r>
                      <a:endParaRPr lang="zh-CN" sz="12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积液</a:t>
                      </a:r>
                      <a:r>
                        <a:rPr lang="en-US" sz="1600" kern="0" dirty="0">
                          <a:effectLst/>
                        </a:rPr>
                        <a:t>AMY/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AMY</a:t>
                      </a:r>
                      <a:r>
                        <a:rPr lang="zh-CN" sz="1600" kern="0" dirty="0">
                          <a:effectLst/>
                        </a:rPr>
                        <a:t>＞</a:t>
                      </a:r>
                      <a:r>
                        <a:rPr lang="en-US" sz="1600" kern="0" dirty="0">
                          <a:effectLst/>
                        </a:rPr>
                        <a:t>1.0</a:t>
                      </a:r>
                      <a:r>
                        <a:rPr lang="zh-CN" sz="1600" kern="0" dirty="0">
                          <a:effectLst/>
                        </a:rPr>
                        <a:t>为</a:t>
                      </a:r>
                      <a:r>
                        <a:rPr lang="en-US" sz="1600" kern="0" dirty="0">
                          <a:effectLst/>
                        </a:rPr>
                        <a:t>AMY</a:t>
                      </a:r>
                      <a:r>
                        <a:rPr lang="zh-CN" sz="1600" kern="0" dirty="0">
                          <a:effectLst/>
                        </a:rPr>
                        <a:t>活性增高，常见于急性胰腺炎、食管破裂；恶性肿瘤积液</a:t>
                      </a:r>
                      <a:r>
                        <a:rPr lang="en-US" sz="1600" kern="0" dirty="0">
                          <a:effectLst/>
                        </a:rPr>
                        <a:t>AMY</a:t>
                      </a:r>
                      <a:r>
                        <a:rPr lang="zh-CN" sz="1600" kern="0" dirty="0">
                          <a:effectLst/>
                        </a:rPr>
                        <a:t>活性可增高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549"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碱性磷酸酶（</a:t>
                      </a:r>
                      <a:r>
                        <a:rPr lang="en-US" sz="1600" kern="0" dirty="0">
                          <a:effectLst/>
                        </a:rPr>
                        <a:t>ALP</a:t>
                      </a:r>
                      <a:r>
                        <a:rPr lang="zh-CN" sz="1600" kern="0" dirty="0">
                          <a:effectLst/>
                        </a:rPr>
                        <a:t>）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13716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积液中</a:t>
                      </a:r>
                      <a:r>
                        <a:rPr lang="en-US" sz="1600" kern="0" dirty="0">
                          <a:effectLst/>
                        </a:rPr>
                        <a:t>ALP</a:t>
                      </a:r>
                      <a:r>
                        <a:rPr lang="zh-CN" sz="1600" kern="0" dirty="0">
                          <a:effectLst/>
                        </a:rPr>
                        <a:t>活性增高常见于小肠扭转穿孔，积液</a:t>
                      </a:r>
                      <a:r>
                        <a:rPr lang="en-US" sz="1600" kern="0" dirty="0">
                          <a:effectLst/>
                        </a:rPr>
                        <a:t>ALP/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ALP</a:t>
                      </a:r>
                      <a:r>
                        <a:rPr lang="zh-CN" sz="1600" kern="0" dirty="0">
                          <a:effectLst/>
                        </a:rPr>
                        <a:t>＞</a:t>
                      </a:r>
                      <a:r>
                        <a:rPr lang="en-US" sz="1600" kern="0" dirty="0">
                          <a:effectLst/>
                        </a:rPr>
                        <a:t>2.0</a:t>
                      </a:r>
                      <a:r>
                        <a:rPr lang="zh-CN" sz="1600" kern="0" dirty="0">
                          <a:effectLst/>
                        </a:rPr>
                        <a:t>；浆膜表面癌积液</a:t>
                      </a:r>
                      <a:r>
                        <a:rPr lang="en-US" sz="1600" kern="0" dirty="0">
                          <a:effectLst/>
                        </a:rPr>
                        <a:t>ALP/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ALP</a:t>
                      </a:r>
                      <a:r>
                        <a:rPr lang="zh-CN" sz="1600" kern="0" dirty="0">
                          <a:effectLst/>
                        </a:rPr>
                        <a:t>＞</a:t>
                      </a:r>
                      <a:r>
                        <a:rPr lang="en-US" sz="1600" kern="0" dirty="0">
                          <a:effectLst/>
                        </a:rPr>
                        <a:t>1.0</a:t>
                      </a:r>
                      <a:r>
                        <a:rPr lang="zh-CN" sz="1600" kern="0" dirty="0">
                          <a:effectLst/>
                        </a:rPr>
                        <a:t>；其他癌性积液</a:t>
                      </a:r>
                      <a:r>
                        <a:rPr lang="en-US" sz="1600" kern="0" dirty="0">
                          <a:effectLst/>
                        </a:rPr>
                        <a:t>ALP/</a:t>
                      </a:r>
                      <a:r>
                        <a:rPr lang="zh-CN" sz="1600" kern="0" dirty="0">
                          <a:effectLst/>
                        </a:rPr>
                        <a:t>血清</a:t>
                      </a:r>
                      <a:r>
                        <a:rPr lang="en-US" sz="1600" kern="0" dirty="0">
                          <a:effectLst/>
                        </a:rPr>
                        <a:t>ALP</a:t>
                      </a:r>
                      <a:r>
                        <a:rPr lang="zh-CN" sz="1600" kern="0" dirty="0">
                          <a:effectLst/>
                        </a:rPr>
                        <a:t>＜</a:t>
                      </a:r>
                      <a:r>
                        <a:rPr lang="en-US" sz="1600" kern="0" dirty="0">
                          <a:effectLst/>
                        </a:rPr>
                        <a:t>1.0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91192" y="1656707"/>
            <a:ext cx="51290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隶书" pitchFamily="49" charset="-122"/>
                <a:ea typeface="隶书" pitchFamily="49" charset="-122"/>
                <a:cs typeface="Times New Roman" pitchFamily="18" charset="0"/>
              </a:rPr>
              <a:t>浆膜腔积液酶学检查及其临床意义</a:t>
            </a:r>
            <a:endParaRPr kumimoji="0" lang="zh-CN" sz="3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隶书" pitchFamily="49" charset="-122"/>
              <a:ea typeface="隶书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29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（三）显微镜检查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．细胞总数</a:t>
            </a:r>
            <a:r>
              <a:rPr lang="zh-CN" altLang="zh-CN" dirty="0" smtClean="0"/>
              <a:t>计数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＜</a:t>
            </a:r>
            <a:r>
              <a:rPr lang="en-US" altLang="zh-CN" dirty="0" smtClean="0"/>
              <a:t>100×10</a:t>
            </a:r>
            <a:r>
              <a:rPr lang="en-US" altLang="zh-CN" baseline="30000" dirty="0" smtClean="0"/>
              <a:t>6</a:t>
            </a:r>
            <a:r>
              <a:rPr lang="en-US" altLang="zh-CN" dirty="0" smtClean="0"/>
              <a:t>/L</a:t>
            </a:r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渗出液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常</a:t>
            </a:r>
            <a:r>
              <a:rPr lang="zh-CN" altLang="zh-CN" dirty="0"/>
              <a:t>＞</a:t>
            </a:r>
            <a:r>
              <a:rPr lang="en-US" altLang="zh-CN" dirty="0" smtClean="0"/>
              <a:t>500×10</a:t>
            </a:r>
            <a:r>
              <a:rPr lang="en-US" altLang="zh-CN" baseline="30000" dirty="0" smtClean="0"/>
              <a:t>6</a:t>
            </a:r>
            <a:r>
              <a:rPr lang="en-US" altLang="zh-CN" dirty="0" smtClean="0"/>
              <a:t>/L</a:t>
            </a:r>
            <a:endParaRPr lang="zh-CN" altLang="zh-CN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altLang="zh-CN" dirty="0"/>
              <a:t>2</a:t>
            </a:r>
            <a:r>
              <a:rPr lang="zh-CN" altLang="zh-CN" dirty="0"/>
              <a:t>．细胞</a:t>
            </a:r>
            <a:r>
              <a:rPr lang="zh-CN" altLang="zh-CN" dirty="0" smtClean="0"/>
              <a:t>分类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漏出液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主要</a:t>
            </a:r>
            <a:r>
              <a:rPr lang="zh-CN" altLang="zh-CN" dirty="0"/>
              <a:t>为淋巴细胞和</a:t>
            </a:r>
            <a:r>
              <a:rPr lang="zh-CN" altLang="zh-CN" dirty="0" smtClean="0"/>
              <a:t>间皮细胞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渗出液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化脓</a:t>
            </a:r>
            <a:r>
              <a:rPr lang="zh-CN" altLang="zh-CN" dirty="0"/>
              <a:t>性积液或结核性积</a:t>
            </a:r>
            <a:r>
              <a:rPr lang="zh-CN" altLang="zh-CN" dirty="0" smtClean="0"/>
              <a:t>液早期</a:t>
            </a:r>
            <a:r>
              <a:rPr lang="zh-CN" altLang="zh-CN" dirty="0"/>
              <a:t>以中性粒细胞为主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慢性</a:t>
            </a:r>
            <a:r>
              <a:rPr lang="zh-CN" altLang="zh-CN" dirty="0"/>
              <a:t>炎症如结核性、梅毒性及肿瘤性积液等多以淋巴细胞为主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过敏性</a:t>
            </a:r>
            <a:r>
              <a:rPr lang="zh-CN" altLang="zh-CN" dirty="0"/>
              <a:t>疾病或寄生虫病、淋巴瘤等所致的积液常见嗜酸性粒细胞增多。</a:t>
            </a:r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3</a:t>
            </a:r>
            <a:r>
              <a:rPr lang="zh-CN" altLang="zh-CN" dirty="0"/>
              <a:t>．脱落细胞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找到</a:t>
            </a:r>
            <a:r>
              <a:rPr lang="zh-CN" altLang="zh-CN" dirty="0"/>
              <a:t>恶性细胞即可</a:t>
            </a:r>
            <a:r>
              <a:rPr lang="zh-CN" altLang="zh-CN" dirty="0" smtClean="0"/>
              <a:t>确诊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多次</a:t>
            </a:r>
            <a:r>
              <a:rPr lang="zh-CN" altLang="zh-CN" dirty="0"/>
              <a:t>送检可提高阳性</a:t>
            </a:r>
            <a:r>
              <a:rPr lang="zh-CN" altLang="zh-CN" dirty="0" smtClean="0"/>
              <a:t>检出率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9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二、浆膜腔积液检查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（四）病原体检查</a:t>
            </a:r>
          </a:p>
          <a:p>
            <a:pPr lvl="1"/>
            <a:r>
              <a:rPr lang="zh-CN" altLang="zh-CN" dirty="0"/>
              <a:t>肯定或疑为渗出液时，应进行此项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形态检查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细菌培养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药</a:t>
            </a:r>
            <a:r>
              <a:rPr lang="zh-CN" altLang="zh-CN" dirty="0"/>
              <a:t>敏</a:t>
            </a:r>
            <a:r>
              <a:rPr lang="zh-CN" altLang="zh-CN" dirty="0" smtClean="0"/>
              <a:t>试验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三、痰液检查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（一）一般性状检查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zh-CN" altLang="zh-CN" dirty="0" smtClean="0"/>
              <a:t>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正常人</a:t>
            </a:r>
            <a:r>
              <a:rPr lang="zh-CN" altLang="zh-CN" dirty="0"/>
              <a:t>无痰或仅极</a:t>
            </a:r>
            <a:r>
              <a:rPr lang="zh-CN" altLang="zh-CN" dirty="0" smtClean="0"/>
              <a:t>少量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增多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肺水肿、肺脓肿、支气管炎、支气管扩张、支气管哮喘及肺结核</a:t>
            </a:r>
            <a:r>
              <a:rPr lang="zh-CN" altLang="zh-CN" dirty="0" smtClean="0"/>
              <a:t>等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2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（一）一般性状检查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正常</a:t>
            </a:r>
            <a:r>
              <a:rPr lang="zh-CN" altLang="zh-CN" dirty="0"/>
              <a:t>脑脊液为无色透明</a:t>
            </a:r>
            <a:r>
              <a:rPr lang="zh-CN" altLang="zh-CN" dirty="0" smtClean="0"/>
              <a:t>液体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静</a:t>
            </a:r>
            <a:r>
              <a:rPr lang="zh-CN" altLang="zh-CN" dirty="0"/>
              <a:t>置</a:t>
            </a:r>
            <a:r>
              <a:rPr lang="en-US" altLang="zh-CN" dirty="0"/>
              <a:t>24</a:t>
            </a:r>
            <a:r>
              <a:rPr lang="zh-CN" altLang="zh-CN" dirty="0"/>
              <a:t>小时不</a:t>
            </a:r>
            <a:r>
              <a:rPr lang="zh-CN" altLang="zh-CN" dirty="0" smtClean="0"/>
              <a:t>凝结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 smtClean="0"/>
              <a:t>颜色</a:t>
            </a:r>
            <a:endParaRPr lang="zh-CN" altLang="zh-CN" dirty="0"/>
          </a:p>
          <a:p>
            <a:pPr lvl="3"/>
            <a:r>
              <a:rPr lang="zh-CN" altLang="zh-CN" dirty="0" smtClean="0"/>
              <a:t>红色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脑</a:t>
            </a:r>
            <a:r>
              <a:rPr lang="zh-CN" altLang="zh-CN" dirty="0"/>
              <a:t>及</a:t>
            </a:r>
            <a:r>
              <a:rPr lang="zh-CN" altLang="zh-CN" dirty="0" smtClean="0"/>
              <a:t>蛛网膜下腔出血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</a:t>
            </a:r>
            <a:r>
              <a:rPr lang="zh-CN" altLang="zh-CN" dirty="0"/>
              <a:t>管标本的颜色前者红色均匀</a:t>
            </a:r>
            <a:r>
              <a:rPr lang="zh-CN" altLang="zh-CN" dirty="0" smtClean="0"/>
              <a:t>一致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穿刺损伤</a:t>
            </a:r>
            <a:r>
              <a:rPr lang="zh-CN" altLang="en-US" dirty="0" smtClean="0"/>
              <a:t>：</a:t>
            </a:r>
            <a:r>
              <a:rPr lang="zh-CN" altLang="zh-CN" dirty="0" smtClean="0"/>
              <a:t>红色</a:t>
            </a:r>
            <a:r>
              <a:rPr lang="zh-CN" altLang="zh-CN" dirty="0"/>
              <a:t>逐渐变</a:t>
            </a:r>
            <a:r>
              <a:rPr lang="zh-CN" altLang="zh-CN" dirty="0" smtClean="0"/>
              <a:t>淡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三、痰液检查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．颜色</a:t>
            </a:r>
          </a:p>
          <a:p>
            <a:pPr lvl="2"/>
            <a:r>
              <a:rPr lang="zh-CN" altLang="zh-CN" dirty="0" smtClean="0"/>
              <a:t>无色</a:t>
            </a:r>
            <a:r>
              <a:rPr lang="zh-CN" altLang="zh-CN" dirty="0"/>
              <a:t>透明或灰白色粘液痰：见于正常人及</a:t>
            </a:r>
            <a:r>
              <a:rPr lang="zh-CN" altLang="zh-CN" dirty="0" smtClean="0"/>
              <a:t>支气管</a:t>
            </a:r>
            <a:r>
              <a:rPr lang="zh-CN" altLang="en-US" dirty="0" smtClean="0"/>
              <a:t>黏膜</a:t>
            </a:r>
            <a:r>
              <a:rPr lang="zh-CN" altLang="zh-CN" dirty="0" smtClean="0"/>
              <a:t>轻度</a:t>
            </a:r>
            <a:r>
              <a:rPr lang="zh-CN" altLang="zh-CN" dirty="0"/>
              <a:t>炎症</a:t>
            </a:r>
            <a:r>
              <a:rPr lang="zh-CN" altLang="zh-CN" dirty="0" smtClean="0"/>
              <a:t>者</a:t>
            </a:r>
            <a:endParaRPr lang="zh-CN" altLang="zh-CN" dirty="0"/>
          </a:p>
          <a:p>
            <a:pPr lvl="2"/>
            <a:r>
              <a:rPr lang="zh-CN" altLang="zh-CN" dirty="0" smtClean="0"/>
              <a:t>黄色</a:t>
            </a:r>
            <a:r>
              <a:rPr lang="zh-CN" altLang="zh-CN" dirty="0"/>
              <a:t>痰：见于化脓性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pPr lvl="2"/>
            <a:r>
              <a:rPr lang="zh-CN" altLang="zh-CN" dirty="0" smtClean="0"/>
              <a:t>绿色</a:t>
            </a:r>
            <a:r>
              <a:rPr lang="zh-CN" altLang="zh-CN" dirty="0"/>
              <a:t>痰：见于铜绿假单胞菌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pPr lvl="2"/>
            <a:r>
              <a:rPr lang="zh-CN" altLang="zh-CN" dirty="0" smtClean="0"/>
              <a:t>红色</a:t>
            </a:r>
            <a:r>
              <a:rPr lang="zh-CN" altLang="zh-CN" dirty="0"/>
              <a:t>痰：见于肺癌、肺结核、</a:t>
            </a:r>
            <a:r>
              <a:rPr lang="zh-CN" altLang="zh-CN" dirty="0" smtClean="0"/>
              <a:t>支气管扩张</a:t>
            </a:r>
            <a:endParaRPr lang="zh-CN" altLang="zh-CN" dirty="0"/>
          </a:p>
          <a:p>
            <a:pPr lvl="2"/>
            <a:r>
              <a:rPr lang="zh-CN" altLang="zh-CN" dirty="0" smtClean="0"/>
              <a:t>铁锈</a:t>
            </a:r>
            <a:r>
              <a:rPr lang="zh-CN" altLang="zh-CN" dirty="0"/>
              <a:t>色痰：见于</a:t>
            </a:r>
            <a:r>
              <a:rPr lang="zh-CN" altLang="zh-CN" dirty="0" smtClean="0"/>
              <a:t>大叶性肺炎</a:t>
            </a:r>
            <a:endParaRPr lang="zh-CN" altLang="zh-CN" dirty="0"/>
          </a:p>
          <a:p>
            <a:pPr lvl="2"/>
            <a:r>
              <a:rPr lang="zh-CN" altLang="zh-CN" dirty="0" smtClean="0"/>
              <a:t>咖啡色</a:t>
            </a:r>
            <a:r>
              <a:rPr lang="zh-CN" altLang="zh-CN" dirty="0"/>
              <a:t>痰：见于阿米巴</a:t>
            </a:r>
            <a:r>
              <a:rPr lang="zh-CN" altLang="zh-CN" dirty="0" smtClean="0"/>
              <a:t>肺炎</a:t>
            </a:r>
            <a:endParaRPr lang="zh-CN" altLang="zh-CN" dirty="0"/>
          </a:p>
          <a:p>
            <a:pPr lvl="2"/>
            <a:r>
              <a:rPr lang="zh-CN" altLang="zh-CN" dirty="0" smtClean="0"/>
              <a:t>灰色</a:t>
            </a:r>
            <a:r>
              <a:rPr lang="zh-CN" altLang="zh-CN" dirty="0"/>
              <a:t>或黑色痰：见于</a:t>
            </a:r>
            <a:r>
              <a:rPr lang="zh-CN" altLang="zh-CN" dirty="0" smtClean="0"/>
              <a:t>尘肺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8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三、痰液检查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．性状</a:t>
            </a:r>
            <a:r>
              <a:rPr lang="en-US" altLang="zh-CN" dirty="0"/>
              <a:t>  </a:t>
            </a:r>
            <a:endParaRPr lang="zh-CN" altLang="zh-CN" dirty="0"/>
          </a:p>
          <a:p>
            <a:pPr lvl="2"/>
            <a:r>
              <a:rPr lang="zh-CN" altLang="en-US" dirty="0" smtClean="0"/>
              <a:t>黏液</a:t>
            </a:r>
            <a:r>
              <a:rPr lang="zh-CN" altLang="zh-CN" dirty="0" smtClean="0"/>
              <a:t>性</a:t>
            </a:r>
            <a:r>
              <a:rPr lang="zh-CN" altLang="zh-CN" dirty="0"/>
              <a:t>痰：见于支气管炎、支气管哮喘、早期肺炎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脓</a:t>
            </a:r>
            <a:r>
              <a:rPr lang="zh-CN" altLang="zh-CN" dirty="0"/>
              <a:t>性痰：见于支气管扩张、肺脓肿或脓胸向肺内破溃等，带臭味的脓性痰常提示厌氧菌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pPr lvl="2"/>
            <a:r>
              <a:rPr lang="zh-CN" altLang="en-US" dirty="0" smtClean="0"/>
              <a:t>黏液</a:t>
            </a:r>
            <a:r>
              <a:rPr lang="zh-CN" altLang="zh-CN" dirty="0" smtClean="0"/>
              <a:t>脓</a:t>
            </a:r>
            <a:r>
              <a:rPr lang="zh-CN" altLang="zh-CN" dirty="0"/>
              <a:t>性痰：见于支气管炎及肺内</a:t>
            </a:r>
            <a:r>
              <a:rPr lang="zh-CN" altLang="zh-CN" dirty="0" smtClean="0"/>
              <a:t>炎症</a:t>
            </a:r>
            <a:endParaRPr lang="zh-CN" altLang="zh-CN" dirty="0"/>
          </a:p>
          <a:p>
            <a:pPr lvl="2"/>
            <a:r>
              <a:rPr lang="zh-CN" altLang="zh-CN" dirty="0" smtClean="0"/>
              <a:t>血性</a:t>
            </a:r>
            <a:r>
              <a:rPr lang="zh-CN" altLang="zh-CN" dirty="0"/>
              <a:t>痰：痰内带血丝或大量红色泡沫样痰，常见于肺癌、肺结核、肺梗死、支气管扩张及急性</a:t>
            </a:r>
            <a:r>
              <a:rPr lang="zh-CN" altLang="zh-CN" dirty="0" smtClean="0"/>
              <a:t>肺水肿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4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三、痰液检查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zh-CN" altLang="zh-CN" dirty="0"/>
              <a:t>（二）显微镜检查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．非染色痰标本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正常</a:t>
            </a:r>
            <a:r>
              <a:rPr lang="zh-CN" altLang="zh-CN" dirty="0"/>
              <a:t>痰</a:t>
            </a:r>
            <a:r>
              <a:rPr lang="zh-CN" altLang="zh-CN" dirty="0" smtClean="0"/>
              <a:t>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可</a:t>
            </a:r>
            <a:r>
              <a:rPr lang="zh-CN" altLang="zh-CN" dirty="0"/>
              <a:t>有少量白细胞及</a:t>
            </a:r>
            <a:r>
              <a:rPr lang="zh-CN" altLang="zh-CN" dirty="0" smtClean="0"/>
              <a:t>上皮细胞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zh-CN" dirty="0" smtClean="0"/>
              <a:t>病理情况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红细胞</a:t>
            </a:r>
            <a:r>
              <a:rPr lang="zh-CN" altLang="zh-CN" dirty="0"/>
              <a:t>：见于支气管扩张、肺结核、肺癌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大量</a:t>
            </a:r>
            <a:r>
              <a:rPr lang="zh-CN" altLang="zh-CN" dirty="0"/>
              <a:t>白细胞：见于支气管哮喘、过敏性支气管炎、肺吸虫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上皮细胞</a:t>
            </a:r>
            <a:r>
              <a:rPr lang="zh-CN" altLang="zh-CN" dirty="0"/>
              <a:t>：常见于慢性</a:t>
            </a:r>
            <a:r>
              <a:rPr lang="zh-CN" altLang="zh-CN" dirty="0" smtClean="0"/>
              <a:t>支气管炎</a:t>
            </a:r>
            <a:endParaRPr lang="zh-CN" altLang="zh-CN" dirty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肺泡巨噬细胞：见于</a:t>
            </a:r>
            <a:r>
              <a:rPr lang="zh-CN" altLang="zh-CN" dirty="0"/>
              <a:t>心力衰竭引起的肺</a:t>
            </a:r>
            <a:r>
              <a:rPr lang="zh-CN" altLang="zh-CN" dirty="0" smtClean="0"/>
              <a:t>淤血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各种尘肺</a:t>
            </a:r>
            <a:r>
              <a:rPr lang="zh-CN" altLang="en-US" dirty="0" smtClean="0"/>
              <a:t>等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寄生虫</a:t>
            </a:r>
            <a:r>
              <a:rPr lang="zh-CN" altLang="zh-CN" dirty="0"/>
              <a:t>及寄生虫卵：</a:t>
            </a:r>
            <a:r>
              <a:rPr lang="zh-CN" altLang="zh-CN" dirty="0" smtClean="0"/>
              <a:t>肺吸虫</a:t>
            </a:r>
            <a:r>
              <a:rPr lang="zh-CN" altLang="en-US" dirty="0" smtClean="0"/>
              <a:t>、</a:t>
            </a:r>
            <a:r>
              <a:rPr lang="zh-CN" altLang="zh-CN" dirty="0" smtClean="0"/>
              <a:t>阿米巴肺脓肿</a:t>
            </a:r>
            <a:r>
              <a:rPr lang="zh-CN" altLang="en-US" dirty="0" smtClean="0"/>
              <a:t>等</a:t>
            </a:r>
            <a:endParaRPr lang="zh-CN" altLang="zh-CN" dirty="0"/>
          </a:p>
          <a:p>
            <a:pPr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三、痰液检查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．染色痰标本</a:t>
            </a:r>
            <a:r>
              <a:rPr lang="en-US" altLang="zh-CN" dirty="0"/>
              <a:t>  </a:t>
            </a:r>
            <a:endParaRPr lang="zh-CN" altLang="zh-CN" dirty="0"/>
          </a:p>
          <a:p>
            <a:pPr lvl="2"/>
            <a:r>
              <a:rPr lang="en-US" altLang="zh-CN" dirty="0" smtClean="0"/>
              <a:t>HE</a:t>
            </a:r>
            <a:r>
              <a:rPr lang="zh-CN" altLang="zh-CN" dirty="0"/>
              <a:t>或巴氏</a:t>
            </a:r>
            <a:r>
              <a:rPr lang="zh-CN" altLang="zh-CN" dirty="0" smtClean="0"/>
              <a:t>染色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检查</a:t>
            </a:r>
            <a:r>
              <a:rPr lang="zh-CN" altLang="zh-CN" dirty="0"/>
              <a:t>癌细胞，找到癌细胞有助于肺癌的</a:t>
            </a:r>
            <a:r>
              <a:rPr lang="zh-CN" altLang="zh-CN" dirty="0" smtClean="0"/>
              <a:t>诊断</a:t>
            </a:r>
            <a:endParaRPr lang="zh-CN" altLang="zh-CN" dirty="0"/>
          </a:p>
          <a:p>
            <a:pPr lvl="2"/>
            <a:r>
              <a:rPr lang="zh-CN" altLang="zh-CN" dirty="0" smtClean="0"/>
              <a:t>革</a:t>
            </a:r>
            <a:r>
              <a:rPr lang="zh-CN" altLang="zh-CN" dirty="0"/>
              <a:t>兰</a:t>
            </a:r>
            <a:r>
              <a:rPr lang="zh-CN" altLang="zh-CN" dirty="0" smtClean="0"/>
              <a:t>染色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找致病菌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如葡萄球菌、链球菌</a:t>
            </a:r>
          </a:p>
          <a:p>
            <a:pPr lvl="2"/>
            <a:r>
              <a:rPr lang="zh-CN" altLang="zh-CN" dirty="0" smtClean="0"/>
              <a:t>抗酸染色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找结核分枝杆菌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3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spcBef>
                <a:spcPts val="0"/>
              </a:spcBef>
            </a:pPr>
            <a:r>
              <a:rPr lang="zh-CN" altLang="zh-CN" dirty="0" smtClean="0"/>
              <a:t>黄色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脑</a:t>
            </a:r>
            <a:r>
              <a:rPr lang="zh-CN" altLang="zh-CN" dirty="0"/>
              <a:t>及蛛网膜下腔陈旧性出血、蛛网膜下腔梗阻、重症</a:t>
            </a:r>
            <a:r>
              <a:rPr lang="zh-CN" altLang="zh-CN" dirty="0" smtClean="0"/>
              <a:t>黄疸</a:t>
            </a:r>
            <a:endParaRPr lang="zh-CN" altLang="zh-CN" dirty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乳白色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各种</a:t>
            </a:r>
            <a:r>
              <a:rPr lang="zh-CN" altLang="zh-CN" dirty="0"/>
              <a:t>化脓菌引起的化脓性脑膜炎。</a:t>
            </a:r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透明度</a:t>
            </a:r>
            <a:r>
              <a:rPr lang="zh-CN" altLang="zh-CN" dirty="0"/>
              <a:t>及凝块</a:t>
            </a:r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静</a:t>
            </a:r>
            <a:r>
              <a:rPr lang="zh-CN" altLang="zh-CN" dirty="0"/>
              <a:t>置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r>
              <a:rPr lang="zh-CN" altLang="zh-CN" dirty="0"/>
              <a:t>小时，混浊呈脓样，出现</a:t>
            </a:r>
            <a:r>
              <a:rPr lang="zh-CN" altLang="zh-CN" dirty="0" smtClean="0"/>
              <a:t>凝块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化脓性脑膜炎</a:t>
            </a:r>
            <a:endParaRPr lang="zh-CN" altLang="zh-CN" dirty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静</a:t>
            </a:r>
            <a:r>
              <a:rPr lang="zh-CN" altLang="zh-CN" dirty="0"/>
              <a:t>置</a:t>
            </a:r>
            <a:r>
              <a:rPr lang="en-US" altLang="zh-CN" dirty="0"/>
              <a:t>12</a:t>
            </a:r>
            <a:r>
              <a:rPr lang="zh-CN" altLang="zh-CN" dirty="0"/>
              <a:t>～</a:t>
            </a:r>
            <a:r>
              <a:rPr lang="en-US" altLang="zh-CN" dirty="0"/>
              <a:t>24</a:t>
            </a:r>
            <a:r>
              <a:rPr lang="zh-CN" altLang="zh-CN" dirty="0"/>
              <a:t>小时后可见表面有膜状物或纤维</a:t>
            </a:r>
            <a:r>
              <a:rPr lang="zh-CN" altLang="zh-CN" dirty="0" smtClean="0"/>
              <a:t>凝块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结核性脑膜炎</a:t>
            </a:r>
            <a:endParaRPr lang="zh-CN" altLang="zh-CN" dirty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基本</a:t>
            </a:r>
            <a:r>
              <a:rPr lang="zh-CN" altLang="zh-CN" dirty="0"/>
              <a:t>无色</a:t>
            </a:r>
            <a:r>
              <a:rPr lang="zh-CN" altLang="zh-CN" dirty="0" smtClean="0"/>
              <a:t>透明</a:t>
            </a:r>
            <a:endParaRPr lang="en-US" altLang="zh-CN" dirty="0" smtClean="0"/>
          </a:p>
          <a:p>
            <a:pPr lvl="4">
              <a:spcBef>
                <a:spcPts val="0"/>
              </a:spcBef>
            </a:pPr>
            <a:r>
              <a:rPr lang="zh-CN" altLang="zh-CN" dirty="0" smtClean="0"/>
              <a:t>病毒性脑膜炎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5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（二）化学检查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．蛋白质测定</a:t>
            </a:r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定性</a:t>
            </a:r>
            <a:r>
              <a:rPr lang="zh-CN" altLang="zh-CN" dirty="0"/>
              <a:t>：</a:t>
            </a:r>
            <a:r>
              <a:rPr lang="zh-CN" altLang="zh-CN" dirty="0" smtClean="0"/>
              <a:t>阴性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定量</a:t>
            </a:r>
            <a:r>
              <a:rPr lang="zh-CN" altLang="zh-CN" dirty="0"/>
              <a:t>（腰椎穿刺液）：</a:t>
            </a:r>
            <a:r>
              <a:rPr lang="en-US" altLang="zh-CN" dirty="0"/>
              <a:t>0.2</a:t>
            </a:r>
            <a:r>
              <a:rPr lang="zh-CN" altLang="zh-CN" dirty="0"/>
              <a:t>～</a:t>
            </a:r>
            <a:r>
              <a:rPr lang="en-US" altLang="zh-CN" dirty="0"/>
              <a:t>0.45g/L</a:t>
            </a:r>
            <a:r>
              <a:rPr lang="zh-CN" altLang="zh-CN" dirty="0"/>
              <a:t>，新生儿偏高，</a:t>
            </a:r>
            <a:r>
              <a:rPr lang="en-US" altLang="zh-CN" dirty="0"/>
              <a:t>6</a:t>
            </a:r>
            <a:r>
              <a:rPr lang="zh-CN" altLang="zh-CN" dirty="0"/>
              <a:t>个月后接近成人</a:t>
            </a:r>
            <a:r>
              <a:rPr lang="zh-CN" altLang="zh-CN" dirty="0" smtClean="0"/>
              <a:t>水平</a:t>
            </a:r>
            <a:endParaRPr lang="zh-CN" altLang="zh-CN" dirty="0"/>
          </a:p>
          <a:p>
            <a:pPr lvl="2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脑脊液</a:t>
            </a:r>
            <a:r>
              <a:rPr lang="zh-CN" altLang="zh-CN" dirty="0"/>
              <a:t>蛋白含量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神经系统感染性疾病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颅</a:t>
            </a:r>
            <a:r>
              <a:rPr lang="zh-CN" altLang="zh-CN" dirty="0"/>
              <a:t>内和</a:t>
            </a:r>
            <a:r>
              <a:rPr lang="zh-CN" altLang="zh-CN" dirty="0" smtClean="0"/>
              <a:t>蛛网膜下腔出血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脑脊液循环障碍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．葡萄糖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2.5</a:t>
            </a:r>
            <a:r>
              <a:rPr lang="zh-CN" altLang="zh-CN" dirty="0"/>
              <a:t>～</a:t>
            </a:r>
            <a:r>
              <a:rPr lang="en-US" altLang="zh-CN" dirty="0"/>
              <a:t>4.5mmol/L</a:t>
            </a:r>
            <a:r>
              <a:rPr lang="zh-CN" altLang="zh-CN" dirty="0"/>
              <a:t>（腰椎穿刺液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脑脊液</a:t>
            </a:r>
            <a:r>
              <a:rPr lang="zh-CN" altLang="zh-CN" dirty="0"/>
              <a:t>葡萄糖含量约为血浆浓度的</a:t>
            </a:r>
            <a:r>
              <a:rPr lang="en-US" altLang="zh-CN" dirty="0"/>
              <a:t>60%</a:t>
            </a:r>
            <a:endParaRPr lang="zh-CN" altLang="zh-CN" dirty="0"/>
          </a:p>
          <a:p>
            <a:pPr lvl="2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减低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神经系统感染性疾病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颅</a:t>
            </a:r>
            <a:r>
              <a:rPr lang="zh-CN" altLang="zh-CN" dirty="0"/>
              <a:t>内</a:t>
            </a:r>
            <a:r>
              <a:rPr lang="zh-CN" altLang="zh-CN" dirty="0" smtClean="0"/>
              <a:t>肿瘤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低血糖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．氯化物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120</a:t>
            </a:r>
            <a:r>
              <a:rPr lang="zh-CN" altLang="zh-CN" dirty="0"/>
              <a:t>～</a:t>
            </a:r>
            <a:r>
              <a:rPr lang="en-US" altLang="zh-CN" dirty="0"/>
              <a:t>130mmol/L</a:t>
            </a:r>
            <a:r>
              <a:rPr lang="zh-CN" altLang="zh-CN" dirty="0"/>
              <a:t>（腰椎穿刺液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正常</a:t>
            </a:r>
            <a:r>
              <a:rPr lang="zh-CN" altLang="zh-CN" dirty="0"/>
              <a:t>脑脊液中氯化物含量较血中高</a:t>
            </a:r>
          </a:p>
          <a:p>
            <a:pPr lvl="1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减低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化脓性脑膜炎</a:t>
            </a:r>
            <a:r>
              <a:rPr lang="zh-CN" altLang="zh-CN" dirty="0"/>
              <a:t>、结核性脑膜炎、真菌性脑膜炎，以结核性脑膜炎最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病毒性脑膜炎</a:t>
            </a:r>
            <a:r>
              <a:rPr lang="zh-CN" altLang="zh-CN" dirty="0"/>
              <a:t>多无明显</a:t>
            </a:r>
            <a:r>
              <a:rPr lang="zh-CN" altLang="zh-CN" dirty="0" smtClean="0"/>
              <a:t>变化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大量</a:t>
            </a:r>
            <a:r>
              <a:rPr lang="zh-CN" altLang="zh-CN" dirty="0"/>
              <a:t>呕吐、腹泻、脱水等大量丢失氯化物的情况</a:t>
            </a:r>
            <a:r>
              <a:rPr lang="zh-CN" altLang="zh-CN" dirty="0" smtClean="0"/>
              <a:t>下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．酶学测定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539155"/>
              </p:ext>
            </p:extLst>
          </p:nvPr>
        </p:nvGraphicFramePr>
        <p:xfrm>
          <a:off x="179512" y="2234481"/>
          <a:ext cx="8610600" cy="4281161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1170856"/>
                <a:gridCol w="2736304"/>
                <a:gridCol w="4703440"/>
              </a:tblGrid>
              <a:tr h="623561"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酶测定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参考范围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临床意义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</a:tr>
              <a:tr h="239126"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LD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025525" algn="l"/>
                        </a:tabLst>
                      </a:pPr>
                      <a:r>
                        <a:rPr lang="en-US" sz="2000" kern="100" dirty="0">
                          <a:effectLst/>
                        </a:rPr>
                        <a:t>(3</a:t>
                      </a:r>
                      <a:r>
                        <a:rPr lang="zh-CN" sz="2000" kern="0" dirty="0">
                          <a:effectLst/>
                        </a:rPr>
                        <a:t>～</a:t>
                      </a:r>
                      <a:r>
                        <a:rPr lang="en-US" sz="2000" kern="0" dirty="0">
                          <a:effectLst/>
                        </a:rPr>
                        <a:t>40)U/L</a:t>
                      </a:r>
                      <a:r>
                        <a:rPr lang="zh-CN" sz="2000" kern="0" dirty="0">
                          <a:effectLst/>
                        </a:rPr>
                        <a:t>（成人）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marR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神经系统细菌感染性疾病、脑血管疾病、脑肿瘤。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</a:tr>
              <a:tr h="478253"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CK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(0.94</a:t>
                      </a:r>
                      <a:r>
                        <a:rPr lang="zh-CN" sz="2000" kern="100" dirty="0">
                          <a:effectLst/>
                        </a:rPr>
                        <a:t>±</a:t>
                      </a:r>
                      <a:r>
                        <a:rPr lang="en-US" sz="2000" kern="100" dirty="0">
                          <a:effectLst/>
                        </a:rPr>
                        <a:t>0.26)U/L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marR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化脓性脑膜炎增高最明显，结核性脑膜炎次之，病毒性脑膜炎轻度增高。脑血管疾病，如脑及蛛网膜下腔出血，也可增高。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</a:tr>
              <a:tr h="239126"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AST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(5</a:t>
                      </a:r>
                      <a:r>
                        <a:rPr lang="zh-CN" sz="2000" kern="0">
                          <a:effectLst/>
                        </a:rPr>
                        <a:t>～</a:t>
                      </a:r>
                      <a:r>
                        <a:rPr lang="en-US" sz="2000" kern="0">
                          <a:effectLst/>
                        </a:rPr>
                        <a:t>20)U/L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marR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临床意义同</a:t>
                      </a:r>
                      <a:r>
                        <a:rPr lang="en-US" sz="2000" kern="100" dirty="0">
                          <a:effectLst/>
                        </a:rPr>
                        <a:t>CK</a:t>
                      </a:r>
                      <a:r>
                        <a:rPr lang="zh-CN" sz="2000" kern="100" dirty="0">
                          <a:effectLst/>
                        </a:rPr>
                        <a:t>。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</a:tr>
              <a:tr h="239126">
                <a:tc>
                  <a:txBody>
                    <a:bodyPr/>
                    <a:lstStyle/>
                    <a:p>
                      <a:pPr marR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ADA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(0</a:t>
                      </a:r>
                      <a:r>
                        <a:rPr lang="zh-CN" sz="2000" kern="100">
                          <a:effectLst/>
                        </a:rPr>
                        <a:t>～</a:t>
                      </a:r>
                      <a:r>
                        <a:rPr lang="en-US" sz="2000" kern="100">
                          <a:effectLst/>
                        </a:rPr>
                        <a:t>8)U/L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  <a:tc>
                  <a:txBody>
                    <a:bodyPr/>
                    <a:lstStyle/>
                    <a:p>
                      <a:pPr marR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结核性脑膜炎时明显增高。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564" marR="64564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67744" y="1834371"/>
            <a:ext cx="41044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zh-CN" sz="2000" b="0" i="0" u="none" strike="noStrike" cap="none" normalizeH="0" baseline="0" dirty="0" smtClean="0" bmk="OLE_LINK12">
                <a:ln>
                  <a:noFill/>
                </a:ln>
                <a:solidFill>
                  <a:srgbClr val="0000FF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脑脊液酶学检查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及其临床意义</a:t>
            </a:r>
            <a:endParaRPr kumimoji="0" lang="zh-CN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137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（三）显微镜检查</a:t>
            </a:r>
          </a:p>
          <a:p>
            <a:pPr lvl="1"/>
            <a:r>
              <a:rPr lang="zh-CN" altLang="zh-CN" dirty="0" smtClean="0"/>
              <a:t>参考范围</a:t>
            </a:r>
            <a:endParaRPr lang="zh-CN" altLang="zh-CN" dirty="0"/>
          </a:p>
          <a:p>
            <a:pPr lvl="2"/>
            <a:r>
              <a:rPr lang="zh-CN" altLang="zh-CN" dirty="0" smtClean="0"/>
              <a:t>细胞计数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红细胞</a:t>
            </a:r>
            <a:r>
              <a:rPr lang="en-US" altLang="zh-CN" dirty="0" smtClean="0"/>
              <a:t>  </a:t>
            </a:r>
            <a:r>
              <a:rPr lang="zh-CN" altLang="zh-CN" dirty="0"/>
              <a:t>无</a:t>
            </a:r>
          </a:p>
          <a:p>
            <a:pPr lvl="3"/>
            <a:r>
              <a:rPr lang="zh-CN" altLang="zh-CN" dirty="0"/>
              <a:t>白细胞</a:t>
            </a:r>
            <a:r>
              <a:rPr lang="en-US" altLang="zh-CN" dirty="0"/>
              <a:t>  </a:t>
            </a:r>
            <a:r>
              <a:rPr lang="zh-CN" altLang="zh-CN" dirty="0"/>
              <a:t>成人（</a:t>
            </a:r>
            <a:r>
              <a:rPr lang="en-US" altLang="zh-CN" dirty="0"/>
              <a:t>0</a:t>
            </a:r>
            <a:r>
              <a:rPr lang="zh-CN" altLang="zh-CN" dirty="0"/>
              <a:t>～</a:t>
            </a:r>
            <a:r>
              <a:rPr lang="en-US" altLang="zh-CN" dirty="0"/>
              <a:t>8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6</a:t>
            </a:r>
            <a:r>
              <a:rPr lang="en-US" altLang="zh-CN" dirty="0"/>
              <a:t>/L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marL="1371600" lvl="3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dirty="0" smtClean="0"/>
              <a:t>儿童</a:t>
            </a:r>
            <a:r>
              <a:rPr lang="zh-CN" altLang="zh-CN" dirty="0"/>
              <a:t>（</a:t>
            </a:r>
            <a:r>
              <a:rPr lang="en-US" altLang="zh-CN" dirty="0"/>
              <a:t>0</a:t>
            </a:r>
            <a:r>
              <a:rPr lang="zh-CN" altLang="zh-CN" dirty="0"/>
              <a:t>～</a:t>
            </a:r>
            <a:r>
              <a:rPr lang="en-US" altLang="zh-CN" dirty="0"/>
              <a:t>15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6</a:t>
            </a:r>
            <a:r>
              <a:rPr lang="en-US" altLang="zh-CN" dirty="0"/>
              <a:t>/L</a:t>
            </a:r>
            <a:r>
              <a:rPr lang="zh-CN" altLang="zh-CN" dirty="0"/>
              <a:t>。</a:t>
            </a:r>
          </a:p>
          <a:p>
            <a:pPr lvl="2"/>
            <a:r>
              <a:rPr lang="zh-CN" altLang="zh-CN" dirty="0" smtClean="0"/>
              <a:t>白细胞分类计数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淋巴细胞</a:t>
            </a:r>
            <a:r>
              <a:rPr lang="zh-CN" altLang="zh-CN" dirty="0"/>
              <a:t>为主，少数为单核细胞。</a:t>
            </a:r>
          </a:p>
          <a:p>
            <a:pPr lvl="2"/>
            <a:r>
              <a:rPr lang="zh-CN" altLang="zh-CN" dirty="0" smtClean="0"/>
              <a:t>细菌学检查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无细菌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一、脑脊液检查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 smtClean="0"/>
              <a:t>神经系统感染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化脓性脑膜炎：</a:t>
            </a:r>
            <a:r>
              <a:rPr lang="zh-CN" altLang="zh-CN" sz="2400" dirty="0" smtClean="0">
                <a:solidFill>
                  <a:srgbClr val="0000FF"/>
                </a:solidFill>
              </a:rPr>
              <a:t>细胞</a:t>
            </a:r>
            <a:r>
              <a:rPr lang="zh-CN" altLang="zh-CN" sz="2400" dirty="0">
                <a:solidFill>
                  <a:srgbClr val="0000FF"/>
                </a:solidFill>
              </a:rPr>
              <a:t>数显著增加，可达数千</a:t>
            </a:r>
            <a:r>
              <a:rPr lang="en-US" altLang="zh-CN" sz="2400" dirty="0">
                <a:solidFill>
                  <a:srgbClr val="0000FF"/>
                </a:solidFill>
              </a:rPr>
              <a:t>×10</a:t>
            </a:r>
            <a:r>
              <a:rPr lang="en-US" altLang="zh-CN" sz="2400" baseline="30000" dirty="0">
                <a:solidFill>
                  <a:srgbClr val="0000FF"/>
                </a:solidFill>
              </a:rPr>
              <a:t>6</a:t>
            </a:r>
            <a:r>
              <a:rPr lang="en-US" altLang="zh-CN" sz="2400" dirty="0">
                <a:solidFill>
                  <a:srgbClr val="0000FF"/>
                </a:solidFill>
              </a:rPr>
              <a:t>/L</a:t>
            </a:r>
            <a:r>
              <a:rPr lang="zh-CN" altLang="zh-CN" sz="2400" dirty="0">
                <a:solidFill>
                  <a:srgbClr val="0000FF"/>
                </a:solidFill>
              </a:rPr>
              <a:t>以上，以中性粒细胞</a:t>
            </a:r>
            <a:r>
              <a:rPr lang="zh-CN" altLang="zh-CN" sz="2400" dirty="0" smtClean="0">
                <a:solidFill>
                  <a:srgbClr val="0000FF"/>
                </a:solidFill>
              </a:rPr>
              <a:t>为主</a:t>
            </a:r>
            <a:endParaRPr lang="en-US" altLang="zh-CN" sz="2400" dirty="0" smtClean="0">
              <a:solidFill>
                <a:srgbClr val="0000FF"/>
              </a:solidFill>
            </a:endParaRPr>
          </a:p>
          <a:p>
            <a:pPr lvl="3"/>
            <a:r>
              <a:rPr lang="zh-CN" altLang="zh-CN" dirty="0" smtClean="0"/>
              <a:t>结核</a:t>
            </a:r>
            <a:r>
              <a:rPr lang="zh-CN" altLang="zh-CN" dirty="0"/>
              <a:t>性、真菌性</a:t>
            </a:r>
            <a:r>
              <a:rPr lang="zh-CN" altLang="zh-CN" dirty="0" smtClean="0"/>
              <a:t>脑膜炎：</a:t>
            </a:r>
            <a:r>
              <a:rPr lang="zh-CN" altLang="zh-CN" sz="2400" dirty="0">
                <a:solidFill>
                  <a:srgbClr val="0000FF"/>
                </a:solidFill>
              </a:rPr>
              <a:t>细胞数中度增加，可达数百</a:t>
            </a:r>
            <a:r>
              <a:rPr lang="en-US" altLang="zh-CN" sz="2400" dirty="0">
                <a:solidFill>
                  <a:srgbClr val="0000FF"/>
                </a:solidFill>
              </a:rPr>
              <a:t>×10</a:t>
            </a:r>
            <a:r>
              <a:rPr lang="en-US" altLang="zh-CN" baseline="30000" dirty="0">
                <a:solidFill>
                  <a:srgbClr val="0000FF"/>
                </a:solidFill>
              </a:rPr>
              <a:t>6</a:t>
            </a:r>
            <a:r>
              <a:rPr lang="en-US" altLang="zh-CN" sz="2400" dirty="0">
                <a:solidFill>
                  <a:srgbClr val="0000FF"/>
                </a:solidFill>
              </a:rPr>
              <a:t>/L</a:t>
            </a:r>
            <a:r>
              <a:rPr lang="zh-CN" altLang="zh-CN" sz="2400" dirty="0">
                <a:solidFill>
                  <a:srgbClr val="0000FF"/>
                </a:solidFill>
              </a:rPr>
              <a:t>，早期以中性粒细胞为主，以后淋巴细胞</a:t>
            </a:r>
            <a:r>
              <a:rPr lang="zh-CN" altLang="zh-CN" sz="2400" dirty="0" smtClean="0">
                <a:solidFill>
                  <a:srgbClr val="0000FF"/>
                </a:solidFill>
              </a:rPr>
              <a:t>为主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病毒性脑膜炎：</a:t>
            </a:r>
            <a:r>
              <a:rPr lang="zh-CN" altLang="zh-CN" dirty="0" smtClean="0">
                <a:solidFill>
                  <a:srgbClr val="0000FF"/>
                </a:solidFill>
              </a:rPr>
              <a:t>细胞</a:t>
            </a:r>
            <a:r>
              <a:rPr lang="zh-CN" altLang="zh-CN" dirty="0">
                <a:solidFill>
                  <a:srgbClr val="0000FF"/>
                </a:solidFill>
              </a:rPr>
              <a:t>数轻度增加，多为数十</a:t>
            </a:r>
            <a:r>
              <a:rPr lang="en-US" altLang="zh-CN" dirty="0">
                <a:solidFill>
                  <a:srgbClr val="0000FF"/>
                </a:solidFill>
              </a:rPr>
              <a:t>×10</a:t>
            </a:r>
            <a:r>
              <a:rPr lang="en-US" altLang="zh-CN" baseline="30000" dirty="0">
                <a:solidFill>
                  <a:srgbClr val="0000FF"/>
                </a:solidFill>
              </a:rPr>
              <a:t>6</a:t>
            </a:r>
            <a:r>
              <a:rPr lang="en-US" altLang="zh-CN" dirty="0">
                <a:solidFill>
                  <a:srgbClr val="0000FF"/>
                </a:solidFill>
              </a:rPr>
              <a:t>/L</a:t>
            </a:r>
            <a:r>
              <a:rPr lang="zh-CN" altLang="zh-CN" dirty="0">
                <a:solidFill>
                  <a:srgbClr val="0000FF"/>
                </a:solidFill>
              </a:rPr>
              <a:t>以下，以淋巴细胞</a:t>
            </a:r>
            <a:r>
              <a:rPr lang="zh-CN" altLang="zh-CN" dirty="0" smtClean="0">
                <a:solidFill>
                  <a:srgbClr val="0000FF"/>
                </a:solidFill>
              </a:rPr>
              <a:t>为主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lvl="3"/>
            <a:r>
              <a:rPr lang="zh-CN" altLang="zh-CN" dirty="0" smtClean="0"/>
              <a:t>脑</a:t>
            </a:r>
            <a:r>
              <a:rPr lang="zh-CN" altLang="zh-CN" dirty="0"/>
              <a:t>寄生虫病：</a:t>
            </a:r>
            <a:r>
              <a:rPr lang="zh-CN" altLang="zh-CN" sz="2400" dirty="0">
                <a:solidFill>
                  <a:srgbClr val="0000FF"/>
                </a:solidFill>
              </a:rPr>
              <a:t>可见嗜酸性粒细胞</a:t>
            </a:r>
            <a:r>
              <a:rPr lang="zh-CN" altLang="zh-CN" sz="2400" dirty="0" smtClean="0">
                <a:solidFill>
                  <a:srgbClr val="0000FF"/>
                </a:solidFill>
              </a:rPr>
              <a:t>增加</a:t>
            </a:r>
            <a:endParaRPr lang="zh-CN" altLang="zh-CN" sz="2400" dirty="0">
              <a:solidFill>
                <a:srgbClr val="0000FF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8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</TotalTime>
  <Pages>0</Pages>
  <Words>1434</Words>
  <Characters>0</Characters>
  <Application>Microsoft Office PowerPoint</Application>
  <DocSecurity>0</DocSecurity>
  <PresentationFormat>全屏显示(4:3)</PresentationFormat>
  <Lines>0</Lines>
  <Paragraphs>228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课件模板</vt:lpstr>
      <vt:lpstr>第五节   其他体液检查</vt:lpstr>
      <vt:lpstr>一、脑脊液检查</vt:lpstr>
      <vt:lpstr>一、脑脊液检查</vt:lpstr>
      <vt:lpstr>一、脑脊液检查</vt:lpstr>
      <vt:lpstr>一、脑脊液检查</vt:lpstr>
      <vt:lpstr>一、脑脊液检查</vt:lpstr>
      <vt:lpstr>一、脑脊液检查</vt:lpstr>
      <vt:lpstr>一、脑脊液检查</vt:lpstr>
      <vt:lpstr>一、脑脊液检查</vt:lpstr>
      <vt:lpstr>一、脑脊液检查</vt:lpstr>
      <vt:lpstr>二、浆膜腔积液检查</vt:lpstr>
      <vt:lpstr>二、浆膜腔积液检查</vt:lpstr>
      <vt:lpstr>二、浆膜腔积液检查</vt:lpstr>
      <vt:lpstr>二、浆膜腔积液检查</vt:lpstr>
      <vt:lpstr>二、浆膜腔积液检查</vt:lpstr>
      <vt:lpstr>二、浆膜腔积液检查</vt:lpstr>
      <vt:lpstr>二、浆膜腔积液检查</vt:lpstr>
      <vt:lpstr>二、浆膜腔积液检查</vt:lpstr>
      <vt:lpstr>三、痰液检查</vt:lpstr>
      <vt:lpstr>三、痰液检查</vt:lpstr>
      <vt:lpstr>三、痰液检查</vt:lpstr>
      <vt:lpstr>三、痰液检查</vt:lpstr>
      <vt:lpstr>三、痰液检查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108</cp:revision>
  <cp:lastPrinted>1899-12-30T00:00:00Z</cp:lastPrinted>
  <dcterms:created xsi:type="dcterms:W3CDTF">2008-12-16T07:41:38Z</dcterms:created>
  <dcterms:modified xsi:type="dcterms:W3CDTF">2015-12-11T02:40:20Z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